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66" r:id="rId4"/>
    <p:sldId id="262" r:id="rId5"/>
    <p:sldId id="263" r:id="rId6"/>
    <p:sldId id="264" r:id="rId7"/>
    <p:sldId id="267" r:id="rId8"/>
    <p:sldId id="265" r:id="rId9"/>
    <p:sldId id="258" r:id="rId10"/>
    <p:sldId id="259" r:id="rId11"/>
    <p:sldId id="260" r:id="rId12"/>
    <p:sldId id="261" r:id="rId13"/>
    <p:sldId id="268"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2" d="100"/>
          <a:sy n="62" d="100"/>
        </p:scale>
        <p:origin x="-2408"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DA1AFFA-2CE7-3144-88E3-B08B7EC81558}" type="datetimeFigureOut">
              <a:rPr lang="en-US" smtClean="0"/>
              <a:t>4/6/17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AF35BA-CE76-0245-9D0A-64D4CADB6C56}" type="slidenum">
              <a:rPr lang="en-US" smtClean="0"/>
              <a:t>‹#›</a:t>
            </a:fld>
            <a:endParaRPr lang="en-US"/>
          </a:p>
        </p:txBody>
      </p:sp>
    </p:spTree>
    <p:extLst>
      <p:ext uri="{BB962C8B-B14F-4D97-AF65-F5344CB8AC3E}">
        <p14:creationId xmlns:p14="http://schemas.microsoft.com/office/powerpoint/2010/main" val="1686862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A1AFFA-2CE7-3144-88E3-B08B7EC81558}" type="datetimeFigureOut">
              <a:rPr lang="en-US" smtClean="0"/>
              <a:t>4/6/17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AF35BA-CE76-0245-9D0A-64D4CADB6C56}" type="slidenum">
              <a:rPr lang="en-US" smtClean="0"/>
              <a:t>‹#›</a:t>
            </a:fld>
            <a:endParaRPr lang="en-US"/>
          </a:p>
        </p:txBody>
      </p:sp>
    </p:spTree>
    <p:extLst>
      <p:ext uri="{BB962C8B-B14F-4D97-AF65-F5344CB8AC3E}">
        <p14:creationId xmlns:p14="http://schemas.microsoft.com/office/powerpoint/2010/main" val="19990366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A1AFFA-2CE7-3144-88E3-B08B7EC81558}" type="datetimeFigureOut">
              <a:rPr lang="en-US" smtClean="0"/>
              <a:t>4/6/17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AF35BA-CE76-0245-9D0A-64D4CADB6C56}" type="slidenum">
              <a:rPr lang="en-US" smtClean="0"/>
              <a:t>‹#›</a:t>
            </a:fld>
            <a:endParaRPr lang="en-US"/>
          </a:p>
        </p:txBody>
      </p:sp>
    </p:spTree>
    <p:extLst>
      <p:ext uri="{BB962C8B-B14F-4D97-AF65-F5344CB8AC3E}">
        <p14:creationId xmlns:p14="http://schemas.microsoft.com/office/powerpoint/2010/main" val="20419803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A1AFFA-2CE7-3144-88E3-B08B7EC81558}" type="datetimeFigureOut">
              <a:rPr lang="en-US" smtClean="0"/>
              <a:t>4/6/17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AF35BA-CE76-0245-9D0A-64D4CADB6C56}" type="slidenum">
              <a:rPr lang="en-US" smtClean="0"/>
              <a:t>‹#›</a:t>
            </a:fld>
            <a:endParaRPr lang="en-US"/>
          </a:p>
        </p:txBody>
      </p:sp>
    </p:spTree>
    <p:extLst>
      <p:ext uri="{BB962C8B-B14F-4D97-AF65-F5344CB8AC3E}">
        <p14:creationId xmlns:p14="http://schemas.microsoft.com/office/powerpoint/2010/main" val="32436650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DA1AFFA-2CE7-3144-88E3-B08B7EC81558}" type="datetimeFigureOut">
              <a:rPr lang="en-US" smtClean="0"/>
              <a:t>4/6/17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AF35BA-CE76-0245-9D0A-64D4CADB6C56}" type="slidenum">
              <a:rPr lang="en-US" smtClean="0"/>
              <a:t>‹#›</a:t>
            </a:fld>
            <a:endParaRPr lang="en-US"/>
          </a:p>
        </p:txBody>
      </p:sp>
    </p:spTree>
    <p:extLst>
      <p:ext uri="{BB962C8B-B14F-4D97-AF65-F5344CB8AC3E}">
        <p14:creationId xmlns:p14="http://schemas.microsoft.com/office/powerpoint/2010/main" val="13379124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DA1AFFA-2CE7-3144-88E3-B08B7EC81558}" type="datetimeFigureOut">
              <a:rPr lang="en-US" smtClean="0"/>
              <a:t>4/6/17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AF35BA-CE76-0245-9D0A-64D4CADB6C56}" type="slidenum">
              <a:rPr lang="en-US" smtClean="0"/>
              <a:t>‹#›</a:t>
            </a:fld>
            <a:endParaRPr lang="en-US"/>
          </a:p>
        </p:txBody>
      </p:sp>
    </p:spTree>
    <p:extLst>
      <p:ext uri="{BB962C8B-B14F-4D97-AF65-F5344CB8AC3E}">
        <p14:creationId xmlns:p14="http://schemas.microsoft.com/office/powerpoint/2010/main" val="40888921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DA1AFFA-2CE7-3144-88E3-B08B7EC81558}" type="datetimeFigureOut">
              <a:rPr lang="en-US" smtClean="0"/>
              <a:t>4/6/17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EAF35BA-CE76-0245-9D0A-64D4CADB6C56}" type="slidenum">
              <a:rPr lang="en-US" smtClean="0"/>
              <a:t>‹#›</a:t>
            </a:fld>
            <a:endParaRPr lang="en-US"/>
          </a:p>
        </p:txBody>
      </p:sp>
    </p:spTree>
    <p:extLst>
      <p:ext uri="{BB962C8B-B14F-4D97-AF65-F5344CB8AC3E}">
        <p14:creationId xmlns:p14="http://schemas.microsoft.com/office/powerpoint/2010/main" val="27757893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DA1AFFA-2CE7-3144-88E3-B08B7EC81558}" type="datetimeFigureOut">
              <a:rPr lang="en-US" smtClean="0"/>
              <a:t>4/6/17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EAF35BA-CE76-0245-9D0A-64D4CADB6C56}" type="slidenum">
              <a:rPr lang="en-US" smtClean="0"/>
              <a:t>‹#›</a:t>
            </a:fld>
            <a:endParaRPr lang="en-US"/>
          </a:p>
        </p:txBody>
      </p:sp>
    </p:spTree>
    <p:extLst>
      <p:ext uri="{BB962C8B-B14F-4D97-AF65-F5344CB8AC3E}">
        <p14:creationId xmlns:p14="http://schemas.microsoft.com/office/powerpoint/2010/main" val="3521321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A1AFFA-2CE7-3144-88E3-B08B7EC81558}" type="datetimeFigureOut">
              <a:rPr lang="en-US" smtClean="0"/>
              <a:t>4/6/17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EAF35BA-CE76-0245-9D0A-64D4CADB6C56}" type="slidenum">
              <a:rPr lang="en-US" smtClean="0"/>
              <a:t>‹#›</a:t>
            </a:fld>
            <a:endParaRPr lang="en-US"/>
          </a:p>
        </p:txBody>
      </p:sp>
    </p:spTree>
    <p:extLst>
      <p:ext uri="{BB962C8B-B14F-4D97-AF65-F5344CB8AC3E}">
        <p14:creationId xmlns:p14="http://schemas.microsoft.com/office/powerpoint/2010/main" val="28809902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A1AFFA-2CE7-3144-88E3-B08B7EC81558}" type="datetimeFigureOut">
              <a:rPr lang="en-US" smtClean="0"/>
              <a:t>4/6/17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AF35BA-CE76-0245-9D0A-64D4CADB6C56}" type="slidenum">
              <a:rPr lang="en-US" smtClean="0"/>
              <a:t>‹#›</a:t>
            </a:fld>
            <a:endParaRPr lang="en-US"/>
          </a:p>
        </p:txBody>
      </p:sp>
    </p:spTree>
    <p:extLst>
      <p:ext uri="{BB962C8B-B14F-4D97-AF65-F5344CB8AC3E}">
        <p14:creationId xmlns:p14="http://schemas.microsoft.com/office/powerpoint/2010/main" val="361792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A1AFFA-2CE7-3144-88E3-B08B7EC81558}" type="datetimeFigureOut">
              <a:rPr lang="en-US" smtClean="0"/>
              <a:t>4/6/17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AF35BA-CE76-0245-9D0A-64D4CADB6C56}" type="slidenum">
              <a:rPr lang="en-US" smtClean="0"/>
              <a:t>‹#›</a:t>
            </a:fld>
            <a:endParaRPr lang="en-US"/>
          </a:p>
        </p:txBody>
      </p:sp>
    </p:spTree>
    <p:extLst>
      <p:ext uri="{BB962C8B-B14F-4D97-AF65-F5344CB8AC3E}">
        <p14:creationId xmlns:p14="http://schemas.microsoft.com/office/powerpoint/2010/main" val="356619449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A1AFFA-2CE7-3144-88E3-B08B7EC81558}" type="datetimeFigureOut">
              <a:rPr lang="en-US" smtClean="0"/>
              <a:t>4/6/17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AF35BA-CE76-0245-9D0A-64D4CADB6C56}" type="slidenum">
              <a:rPr lang="en-US" smtClean="0"/>
              <a:t>‹#›</a:t>
            </a:fld>
            <a:endParaRPr lang="en-US"/>
          </a:p>
        </p:txBody>
      </p:sp>
    </p:spTree>
    <p:extLst>
      <p:ext uri="{BB962C8B-B14F-4D97-AF65-F5344CB8AC3E}">
        <p14:creationId xmlns:p14="http://schemas.microsoft.com/office/powerpoint/2010/main" val="33051729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http://www.educatorsforsocialjustice.org" TargetMode="External"/><Relationship Id="rId3"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png"/><Relationship Id="rId5" Type="http://schemas.openxmlformats.org/officeDocument/2006/relationships/image" Target="../media/image5.png"/><Relationship Id="rId6" Type="http://schemas.openxmlformats.org/officeDocument/2006/relationships/image" Target="../media/image6.png"/><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educatorsforsocialjustice.com" TargetMode="External"/><Relationship Id="rId3" Type="http://schemas.openxmlformats.org/officeDocument/2006/relationships/image" Target="../media/image2.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educatorsforsocialjustice.org" TargetMode="External"/><Relationship Id="rId3" Type="http://schemas.openxmlformats.org/officeDocument/2006/relationships/image" Target="../media/image2.jpg"/></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4" Type="http://schemas.openxmlformats.org/officeDocument/2006/relationships/image" Target="../media/image8.png"/><Relationship Id="rId5" Type="http://schemas.openxmlformats.org/officeDocument/2006/relationships/image" Target="../media/image9.png"/><Relationship Id="rId6" Type="http://schemas.openxmlformats.org/officeDocument/2006/relationships/image" Target="../media/image10.png"/><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 Id="rId3" Type="http://schemas.openxmlformats.org/officeDocument/2006/relationships/image" Target="../media/image11.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9717"/>
            <a:ext cx="7772400" cy="1470025"/>
          </a:xfrm>
        </p:spPr>
        <p:txBody>
          <a:bodyPr/>
          <a:lstStyle/>
          <a:p>
            <a:r>
              <a:rPr lang="en-US" dirty="0" smtClean="0"/>
              <a:t>EDUCATORS FOR SOCIAL JUSTICE</a:t>
            </a:r>
            <a:endParaRPr lang="en-US" dirty="0"/>
          </a:p>
        </p:txBody>
      </p:sp>
      <p:sp>
        <p:nvSpPr>
          <p:cNvPr id="3" name="TextBox 2"/>
          <p:cNvSpPr txBox="1"/>
          <p:nvPr/>
        </p:nvSpPr>
        <p:spPr>
          <a:xfrm>
            <a:off x="1895871" y="6057781"/>
            <a:ext cx="5312016" cy="800219"/>
          </a:xfrm>
          <a:prstGeom prst="rect">
            <a:avLst/>
          </a:prstGeom>
          <a:noFill/>
        </p:spPr>
        <p:txBody>
          <a:bodyPr wrap="square" rtlCol="0">
            <a:spAutoFit/>
          </a:bodyPr>
          <a:lstStyle/>
          <a:p>
            <a:pPr algn="ctr"/>
            <a:r>
              <a:rPr lang="en-US" sz="2800" dirty="0" smtClean="0">
                <a:hlinkClick r:id="rId2"/>
              </a:rPr>
              <a:t>www.educatorsforsocialjustice.org</a:t>
            </a:r>
            <a:endParaRPr lang="en-US" dirty="0"/>
          </a:p>
          <a:p>
            <a:endParaRPr lang="en-US" dirty="0"/>
          </a:p>
        </p:txBody>
      </p:sp>
      <p:pic>
        <p:nvPicPr>
          <p:cNvPr id="7" name="Picture 6" descr="Lg Butterfly copy_KO.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13000" y="1438659"/>
            <a:ext cx="4303776" cy="4291584"/>
          </a:xfrm>
          <a:prstGeom prst="rect">
            <a:avLst/>
          </a:prstGeom>
          <a:ln>
            <a:solidFill>
              <a:schemeClr val="tx1"/>
            </a:solid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323802432"/>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544331" y="423311"/>
            <a:ext cx="8164960" cy="5986812"/>
          </a:xfrm>
        </p:spPr>
        <p:txBody>
          <a:bodyPr>
            <a:noAutofit/>
          </a:bodyPr>
          <a:lstStyle/>
          <a:p>
            <a:pPr marL="0" indent="0">
              <a:buNone/>
            </a:pPr>
            <a:r>
              <a:rPr lang="en-US" sz="2200" b="1" dirty="0" smtClean="0"/>
              <a:t>4</a:t>
            </a:r>
            <a:r>
              <a:rPr lang="en-US" sz="2200" b="1" baseline="30000" dirty="0" smtClean="0"/>
              <a:t>th</a:t>
            </a:r>
            <a:r>
              <a:rPr lang="en-US" sz="2200" b="1" dirty="0" smtClean="0"/>
              <a:t> Annual Educating for Change Curriculum Fair, September 27, 2008</a:t>
            </a:r>
            <a:endParaRPr lang="en-US" sz="2200" dirty="0" smtClean="0"/>
          </a:p>
          <a:p>
            <a:pPr marL="0" indent="0">
              <a:buNone/>
            </a:pPr>
            <a:r>
              <a:rPr lang="en-US" sz="2200" dirty="0" smtClean="0"/>
              <a:t>“Defining Democracy”</a:t>
            </a:r>
          </a:p>
          <a:p>
            <a:pPr marL="0" indent="0">
              <a:buNone/>
            </a:pPr>
            <a:r>
              <a:rPr lang="en-US" sz="2200" b="1" i="1" dirty="0" smtClean="0"/>
              <a:t>Featured Speaker: </a:t>
            </a:r>
            <a:r>
              <a:rPr lang="en-US" sz="2200" i="1" dirty="0" smtClean="0"/>
              <a:t>Dr. Kevin </a:t>
            </a:r>
            <a:r>
              <a:rPr lang="en-US" sz="2200" i="1" dirty="0" err="1" smtClean="0"/>
              <a:t>Kumashiro</a:t>
            </a:r>
            <a:r>
              <a:rPr lang="en-US" sz="2200" i="1" dirty="0" smtClean="0"/>
              <a:t>, Center for Anti-Oppressive Education</a:t>
            </a:r>
            <a:endParaRPr lang="en-US" sz="2200" dirty="0" smtClean="0"/>
          </a:p>
          <a:p>
            <a:pPr marL="0" indent="0">
              <a:buNone/>
            </a:pPr>
            <a:endParaRPr lang="en-US" sz="2200" b="1" dirty="0" smtClean="0"/>
          </a:p>
          <a:p>
            <a:pPr marL="0" indent="0">
              <a:buNone/>
            </a:pPr>
            <a:r>
              <a:rPr lang="en-US" sz="2200" b="1" dirty="0" smtClean="0"/>
              <a:t>5</a:t>
            </a:r>
            <a:r>
              <a:rPr lang="en-US" sz="2200" b="1" baseline="30000" dirty="0" smtClean="0"/>
              <a:t>th</a:t>
            </a:r>
            <a:r>
              <a:rPr lang="en-US" sz="2200" b="1" dirty="0" smtClean="0"/>
              <a:t> Annual Educating for Change Curriculum Fair, September 29, 2009</a:t>
            </a:r>
            <a:endParaRPr lang="en-US" sz="2200" dirty="0" smtClean="0"/>
          </a:p>
          <a:p>
            <a:pPr marL="0" indent="0">
              <a:buNone/>
            </a:pPr>
            <a:r>
              <a:rPr lang="en-US" sz="2200" dirty="0" smtClean="0"/>
              <a:t>“Claiming Education as a Civil Right”</a:t>
            </a:r>
          </a:p>
          <a:p>
            <a:pPr marL="0" indent="0">
              <a:buNone/>
            </a:pPr>
            <a:r>
              <a:rPr lang="en-US" sz="2200" b="1" i="1" dirty="0" smtClean="0"/>
              <a:t>Featured Speaker:</a:t>
            </a:r>
            <a:r>
              <a:rPr lang="en-US" sz="2200" i="1" dirty="0" smtClean="0"/>
              <a:t> Jill Friedberg, documentarian</a:t>
            </a:r>
            <a:endParaRPr lang="en-US" sz="2200" dirty="0" smtClean="0"/>
          </a:p>
          <a:p>
            <a:pPr marL="0" indent="0">
              <a:buNone/>
            </a:pPr>
            <a:r>
              <a:rPr lang="en-US" sz="2200" i="1" dirty="0" smtClean="0"/>
              <a:t> </a:t>
            </a:r>
            <a:endParaRPr lang="en-US" sz="2200" dirty="0" smtClean="0"/>
          </a:p>
          <a:p>
            <a:pPr marL="0" indent="0">
              <a:buNone/>
            </a:pPr>
            <a:r>
              <a:rPr lang="en-US" sz="2200" b="1" dirty="0" smtClean="0"/>
              <a:t>6</a:t>
            </a:r>
            <a:r>
              <a:rPr lang="en-US" sz="2200" b="1" baseline="30000" dirty="0" smtClean="0"/>
              <a:t>th</a:t>
            </a:r>
            <a:r>
              <a:rPr lang="en-US" sz="2200" b="1" dirty="0" smtClean="0"/>
              <a:t> Annual Educating for Change Curriculum Fair, October 9, 2010</a:t>
            </a:r>
            <a:endParaRPr lang="en-US" sz="2200" dirty="0" smtClean="0"/>
          </a:p>
          <a:p>
            <a:pPr marL="0" indent="0">
              <a:buNone/>
            </a:pPr>
            <a:r>
              <a:rPr lang="en-US" sz="2200" dirty="0" smtClean="0"/>
              <a:t>“Educating for Community Empowerment”</a:t>
            </a:r>
          </a:p>
          <a:p>
            <a:pPr marL="0" indent="0">
              <a:buNone/>
            </a:pPr>
            <a:r>
              <a:rPr lang="en-US" sz="2200" b="1" i="1" dirty="0" smtClean="0"/>
              <a:t>Featured Speakers:</a:t>
            </a:r>
            <a:r>
              <a:rPr lang="en-US" sz="2200" i="1" dirty="0" smtClean="0"/>
              <a:t> Mia Henry and </a:t>
            </a:r>
            <a:r>
              <a:rPr lang="en-US" sz="2200" i="1" dirty="0" err="1" smtClean="0"/>
              <a:t>Asucena</a:t>
            </a:r>
            <a:r>
              <a:rPr lang="en-US" sz="2200" i="1" dirty="0" smtClean="0"/>
              <a:t> </a:t>
            </a:r>
            <a:r>
              <a:rPr lang="en-US" sz="2200" i="1" dirty="0" err="1" smtClean="0"/>
              <a:t>López</a:t>
            </a:r>
            <a:r>
              <a:rPr lang="en-US" sz="2200" i="1" dirty="0" smtClean="0"/>
              <a:t>, Chicago Freedom School</a:t>
            </a:r>
          </a:p>
        </p:txBody>
      </p:sp>
      <p:pic>
        <p:nvPicPr>
          <p:cNvPr id="4" name="Picture 3" descr="butterflysmall.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27996" y="6216575"/>
            <a:ext cx="609600" cy="387096"/>
          </a:xfrm>
          <a:prstGeom prst="rect">
            <a:avLst/>
          </a:prstGeom>
        </p:spPr>
      </p:pic>
    </p:spTree>
    <p:extLst>
      <p:ext uri="{BB962C8B-B14F-4D97-AF65-F5344CB8AC3E}">
        <p14:creationId xmlns:p14="http://schemas.microsoft.com/office/powerpoint/2010/main" val="3670704456"/>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3310"/>
            <a:ext cx="8229600" cy="6077522"/>
          </a:xfrm>
        </p:spPr>
        <p:txBody>
          <a:bodyPr>
            <a:normAutofit fontScale="70000" lnSpcReduction="20000"/>
          </a:bodyPr>
          <a:lstStyle/>
          <a:p>
            <a:pPr marL="0" indent="0">
              <a:buNone/>
            </a:pPr>
            <a:endParaRPr lang="en-US" b="1" dirty="0" smtClean="0"/>
          </a:p>
          <a:p>
            <a:pPr marL="0" indent="0">
              <a:buNone/>
            </a:pPr>
            <a:r>
              <a:rPr lang="en-US" b="1" dirty="0" smtClean="0"/>
              <a:t>7</a:t>
            </a:r>
            <a:r>
              <a:rPr lang="en-US" b="1" baseline="30000" dirty="0" smtClean="0"/>
              <a:t>th</a:t>
            </a:r>
            <a:r>
              <a:rPr lang="en-US" b="1" dirty="0" smtClean="0"/>
              <a:t> Annual Educating for Change Curriculum Fair, October 8, 2011</a:t>
            </a:r>
            <a:endParaRPr lang="en-US" dirty="0" smtClean="0"/>
          </a:p>
          <a:p>
            <a:pPr marL="0" indent="0">
              <a:buNone/>
            </a:pPr>
            <a:r>
              <a:rPr lang="en-US" dirty="0" smtClean="0"/>
              <a:t>“Creating Spaces for Social Justice in an Era of Standardized Testing”</a:t>
            </a:r>
          </a:p>
          <a:p>
            <a:pPr marL="0" indent="0">
              <a:buNone/>
            </a:pPr>
            <a:r>
              <a:rPr lang="en-US" b="1" i="1" dirty="0" smtClean="0"/>
              <a:t>Featured Speaker:</a:t>
            </a:r>
            <a:r>
              <a:rPr lang="en-US" i="1" dirty="0" smtClean="0"/>
              <a:t> Deborah Meier, educational reformer, writer and activist</a:t>
            </a:r>
            <a:endParaRPr lang="en-US" dirty="0" smtClean="0"/>
          </a:p>
          <a:p>
            <a:pPr marL="0" indent="0">
              <a:buNone/>
            </a:pPr>
            <a:endParaRPr lang="en-US" b="1" dirty="0" smtClean="0"/>
          </a:p>
          <a:p>
            <a:pPr marL="0" indent="0">
              <a:buNone/>
            </a:pPr>
            <a:r>
              <a:rPr lang="en-US" b="1" dirty="0" smtClean="0"/>
              <a:t>8</a:t>
            </a:r>
            <a:r>
              <a:rPr lang="en-US" b="1" baseline="30000" dirty="0" smtClean="0"/>
              <a:t>th</a:t>
            </a:r>
            <a:r>
              <a:rPr lang="en-US" b="1" dirty="0" smtClean="0"/>
              <a:t> Annual Educating for Change Curriculum Fair, March 2, 2013</a:t>
            </a:r>
            <a:endParaRPr lang="en-US" dirty="0" smtClean="0"/>
          </a:p>
          <a:p>
            <a:pPr marL="0" indent="0">
              <a:buNone/>
            </a:pPr>
            <a:r>
              <a:rPr lang="en-US" dirty="0" smtClean="0"/>
              <a:t>“Partnering for Social Justice”</a:t>
            </a:r>
          </a:p>
          <a:p>
            <a:pPr marL="0" indent="0">
              <a:buNone/>
            </a:pPr>
            <a:r>
              <a:rPr lang="en-US" b="1" i="1" dirty="0" smtClean="0"/>
              <a:t>Featured Speakers:</a:t>
            </a:r>
            <a:r>
              <a:rPr lang="en-US" i="1" dirty="0" smtClean="0"/>
              <a:t> Bread and Roses, Growing American Youth, Beyond Housing, 24:1 Initiative,   </a:t>
            </a:r>
            <a:endParaRPr lang="en-US" dirty="0" smtClean="0"/>
          </a:p>
          <a:p>
            <a:pPr marL="0" indent="0">
              <a:buNone/>
            </a:pPr>
            <a:r>
              <a:rPr lang="en-US" i="1" dirty="0" smtClean="0"/>
              <a:t>and </a:t>
            </a:r>
            <a:r>
              <a:rPr lang="en-US" i="1" dirty="0" err="1" smtClean="0"/>
              <a:t>EarthDance</a:t>
            </a:r>
            <a:r>
              <a:rPr lang="en-US" i="1" dirty="0" smtClean="0"/>
              <a:t> Farm</a:t>
            </a:r>
          </a:p>
          <a:p>
            <a:pPr marL="0" indent="0">
              <a:buNone/>
            </a:pPr>
            <a:endParaRPr lang="en-US" i="1" dirty="0" smtClean="0"/>
          </a:p>
          <a:p>
            <a:pPr marL="0" indent="0">
              <a:buNone/>
            </a:pPr>
            <a:r>
              <a:rPr lang="en-US" b="1" dirty="0" smtClean="0"/>
              <a:t>9</a:t>
            </a:r>
            <a:r>
              <a:rPr lang="en-US" b="1" baseline="30000" dirty="0" smtClean="0"/>
              <a:t>th</a:t>
            </a:r>
            <a:r>
              <a:rPr lang="en-US" b="1" dirty="0" smtClean="0"/>
              <a:t> Annual Educating for Change Curriculum Conference, February 22, 2014</a:t>
            </a:r>
            <a:endParaRPr lang="en-US" dirty="0" smtClean="0"/>
          </a:p>
          <a:p>
            <a:pPr marL="0" indent="0">
              <a:buNone/>
            </a:pPr>
            <a:r>
              <a:rPr lang="en-US" dirty="0" smtClean="0"/>
              <a:t>“Race, Class &amp; Education in St. Louis”</a:t>
            </a:r>
          </a:p>
          <a:p>
            <a:pPr marL="0" indent="0">
              <a:buNone/>
            </a:pPr>
            <a:r>
              <a:rPr lang="en-US" b="1" i="1" dirty="0" smtClean="0"/>
              <a:t>Featured Speakers: </a:t>
            </a:r>
            <a:r>
              <a:rPr lang="en-US" i="1" dirty="0" smtClean="0"/>
              <a:t>Sr. </a:t>
            </a:r>
            <a:r>
              <a:rPr lang="en-US" i="1" dirty="0" err="1" smtClean="0"/>
              <a:t>Antona</a:t>
            </a:r>
            <a:r>
              <a:rPr lang="en-US" i="1" dirty="0" smtClean="0"/>
              <a:t> </a:t>
            </a:r>
            <a:r>
              <a:rPr lang="en-US" i="1" dirty="0" err="1" smtClean="0"/>
              <a:t>Ebo</a:t>
            </a:r>
            <a:r>
              <a:rPr lang="en-US" i="1" dirty="0" smtClean="0"/>
              <a:t>, Ian Buchanan, Rob Good, Amy Hunter, Phil </a:t>
            </a:r>
            <a:r>
              <a:rPr lang="en-US" i="1" dirty="0" err="1" smtClean="0"/>
              <a:t>Hunsberger</a:t>
            </a:r>
            <a:r>
              <a:rPr lang="en-US" i="1" dirty="0" smtClean="0"/>
              <a:t>,  Deborah Nelson-</a:t>
            </a:r>
            <a:r>
              <a:rPr lang="en-US" i="1" dirty="0" err="1" smtClean="0"/>
              <a:t>Linck</a:t>
            </a:r>
            <a:r>
              <a:rPr lang="en-US" i="1" dirty="0" smtClean="0"/>
              <a:t>, Kwame </a:t>
            </a:r>
            <a:r>
              <a:rPr lang="en-US" i="1" dirty="0" err="1" smtClean="0"/>
              <a:t>Mensah</a:t>
            </a:r>
            <a:r>
              <a:rPr lang="en-US" i="1" dirty="0" smtClean="0"/>
              <a:t> and Naomi Warren</a:t>
            </a:r>
            <a:endParaRPr lang="en-US" dirty="0" smtClean="0"/>
          </a:p>
          <a:p>
            <a:pPr marL="0" indent="0">
              <a:buNone/>
            </a:pPr>
            <a:endParaRPr lang="en-US" dirty="0" smtClean="0"/>
          </a:p>
          <a:p>
            <a:endParaRPr lang="en-US" dirty="0"/>
          </a:p>
        </p:txBody>
      </p:sp>
      <p:pic>
        <p:nvPicPr>
          <p:cNvPr id="4" name="Picture 3" descr="butterflysmall.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67515" y="6113736"/>
            <a:ext cx="609600" cy="387096"/>
          </a:xfrm>
          <a:prstGeom prst="rect">
            <a:avLst/>
          </a:prstGeom>
        </p:spPr>
      </p:pic>
    </p:spTree>
    <p:extLst>
      <p:ext uri="{BB962C8B-B14F-4D97-AF65-F5344CB8AC3E}">
        <p14:creationId xmlns:p14="http://schemas.microsoft.com/office/powerpoint/2010/main" val="1237286760"/>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23345"/>
            <a:ext cx="8229600" cy="2270061"/>
          </a:xfrm>
        </p:spPr>
        <p:txBody>
          <a:bodyPr>
            <a:normAutofit fontScale="70000" lnSpcReduction="20000"/>
          </a:bodyPr>
          <a:lstStyle/>
          <a:p>
            <a:pPr marL="0" indent="0">
              <a:buNone/>
            </a:pPr>
            <a:r>
              <a:rPr lang="en-US" i="1" dirty="0" smtClean="0"/>
              <a:t> </a:t>
            </a:r>
            <a:endParaRPr lang="en-US" dirty="0" smtClean="0"/>
          </a:p>
          <a:p>
            <a:pPr marL="0" indent="0">
              <a:buNone/>
            </a:pPr>
            <a:r>
              <a:rPr lang="en-US" b="1" dirty="0" smtClean="0"/>
              <a:t>10</a:t>
            </a:r>
            <a:r>
              <a:rPr lang="en-US" b="1" baseline="30000" dirty="0" smtClean="0"/>
              <a:t>th</a:t>
            </a:r>
            <a:r>
              <a:rPr lang="en-US" b="1" dirty="0" smtClean="0"/>
              <a:t> Annual Educating for Change Curriculum Conference, February 7, 2015</a:t>
            </a:r>
            <a:endParaRPr lang="en-US" dirty="0" smtClean="0"/>
          </a:p>
          <a:p>
            <a:pPr marL="0" indent="0">
              <a:buNone/>
            </a:pPr>
            <a:r>
              <a:rPr lang="en-US" dirty="0" smtClean="0"/>
              <a:t>“Empowering Diverse Learners”</a:t>
            </a:r>
          </a:p>
          <a:p>
            <a:pPr marL="0" indent="0">
              <a:buNone/>
            </a:pPr>
            <a:r>
              <a:rPr lang="en-US" b="1" i="1" dirty="0" smtClean="0"/>
              <a:t>Featured Speakers: </a:t>
            </a:r>
            <a:r>
              <a:rPr lang="en-US" i="1" dirty="0" smtClean="0"/>
              <a:t>Dr. June Christian, Mr. Vince Estrada, Dr. Charlotte </a:t>
            </a:r>
            <a:r>
              <a:rPr lang="en-US" i="1" dirty="0" err="1" smtClean="0"/>
              <a:t>Ijei</a:t>
            </a:r>
            <a:r>
              <a:rPr lang="en-US" i="1" dirty="0" smtClean="0"/>
              <a:t>, Dr. Charles Pearson,  Ms. Stephanie Roberson, and Dr. Nancy Williams</a:t>
            </a:r>
            <a:endParaRPr lang="en-US" dirty="0" smtClean="0"/>
          </a:p>
          <a:p>
            <a:endParaRPr lang="en-US" dirty="0"/>
          </a:p>
        </p:txBody>
      </p:sp>
      <p:pic>
        <p:nvPicPr>
          <p:cNvPr id="4" name="Picture 3" descr="butterflysmall.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27996" y="6216575"/>
            <a:ext cx="609600" cy="387096"/>
          </a:xfrm>
          <a:prstGeom prst="rect">
            <a:avLst/>
          </a:prstGeom>
        </p:spPr>
      </p:pic>
    </p:spTree>
    <p:extLst>
      <p:ext uri="{BB962C8B-B14F-4D97-AF65-F5344CB8AC3E}">
        <p14:creationId xmlns:p14="http://schemas.microsoft.com/office/powerpoint/2010/main" val="1217360902"/>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Interested in becoming more involved with ESJ? </a:t>
            </a:r>
            <a:endParaRPr lang="en-US" dirty="0"/>
          </a:p>
        </p:txBody>
      </p:sp>
      <p:sp>
        <p:nvSpPr>
          <p:cNvPr id="3" name="Content Placeholder 2"/>
          <p:cNvSpPr>
            <a:spLocks noGrp="1"/>
          </p:cNvSpPr>
          <p:nvPr>
            <p:ph idx="1"/>
          </p:nvPr>
        </p:nvSpPr>
        <p:spPr/>
        <p:txBody>
          <a:bodyPr/>
          <a:lstStyle/>
          <a:p>
            <a:r>
              <a:rPr lang="en-US" dirty="0" smtClean="0"/>
              <a:t>Participate in or propose an Inquiry to Action Group </a:t>
            </a:r>
          </a:p>
          <a:p>
            <a:r>
              <a:rPr lang="en-US" dirty="0" smtClean="0"/>
              <a:t>Volunteer to help (e.g. fundraising, website development, curating of social justice materials)</a:t>
            </a:r>
          </a:p>
          <a:p>
            <a:pPr lvl="0"/>
            <a:r>
              <a:rPr lang="en-US" dirty="0" smtClean="0"/>
              <a:t>Become a “social justice curriculum partner”</a:t>
            </a:r>
          </a:p>
          <a:p>
            <a:pPr lvl="0"/>
            <a:r>
              <a:rPr lang="en-US" dirty="0" smtClean="0"/>
              <a:t>Donate funds</a:t>
            </a:r>
          </a:p>
          <a:p>
            <a:pPr lvl="0"/>
            <a:r>
              <a:rPr lang="en-US" dirty="0" smtClean="0"/>
              <a:t>Join the Conference planning committee </a:t>
            </a:r>
            <a:endParaRPr lang="en-US" dirty="0"/>
          </a:p>
          <a:p>
            <a:endParaRPr lang="en-US" dirty="0" smtClean="0"/>
          </a:p>
          <a:p>
            <a:endParaRPr lang="en-US" dirty="0"/>
          </a:p>
          <a:p>
            <a:endParaRPr lang="en-US" dirty="0"/>
          </a:p>
        </p:txBody>
      </p:sp>
      <p:pic>
        <p:nvPicPr>
          <p:cNvPr id="4" name="Picture 3" descr="butterflysmall.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6126163"/>
            <a:ext cx="609600" cy="387096"/>
          </a:xfrm>
          <a:prstGeom prst="rect">
            <a:avLst/>
          </a:prstGeom>
        </p:spPr>
      </p:pic>
      <p:pic>
        <p:nvPicPr>
          <p:cNvPr id="5" name="Picture 4" descr="butterflysmall.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77200" y="6126163"/>
            <a:ext cx="609600" cy="387096"/>
          </a:xfrm>
          <a:prstGeom prst="rect">
            <a:avLst/>
          </a:prstGeom>
        </p:spPr>
      </p:pic>
    </p:spTree>
    <p:extLst>
      <p:ext uri="{BB962C8B-B14F-4D97-AF65-F5344CB8AC3E}">
        <p14:creationId xmlns:p14="http://schemas.microsoft.com/office/powerpoint/2010/main" val="33763238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Mission</a:t>
            </a:r>
            <a:endParaRPr lang="en-US" dirty="0"/>
          </a:p>
        </p:txBody>
      </p:sp>
      <p:sp>
        <p:nvSpPr>
          <p:cNvPr id="3" name="Content Placeholder 2"/>
          <p:cNvSpPr>
            <a:spLocks noGrp="1"/>
          </p:cNvSpPr>
          <p:nvPr>
            <p:ph idx="1"/>
          </p:nvPr>
        </p:nvSpPr>
        <p:spPr/>
        <p:txBody>
          <a:bodyPr>
            <a:normAutofit fontScale="85000" lnSpcReduction="20000"/>
          </a:bodyPr>
          <a:lstStyle/>
          <a:p>
            <a:r>
              <a:rPr lang="en-US" dirty="0"/>
              <a:t>Educators for Social Justice (ESJ) is a grassroots, teacher-led professional development group located in St. Louis, MO. We believe that educators are public intellectuals who gain strength and wisdom through working with other educators, parents and members of the community. Our mission is to develop and support socially just, equitable, and sustainable practices in schools and communities. We are committed to connecting educators across the lifespan and building networks to mobilize resources to promote progressive change.  We want to promote the idea that developing socially just curriculum is a form of activism.   </a:t>
            </a:r>
          </a:p>
          <a:p>
            <a:endParaRPr lang="en-US" dirty="0"/>
          </a:p>
        </p:txBody>
      </p:sp>
      <p:pic>
        <p:nvPicPr>
          <p:cNvPr id="4" name="Picture 3" descr="butterflysmall.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626843"/>
            <a:ext cx="609600" cy="387096"/>
          </a:xfrm>
          <a:prstGeom prst="rect">
            <a:avLst/>
          </a:prstGeom>
        </p:spPr>
      </p:pic>
      <p:pic>
        <p:nvPicPr>
          <p:cNvPr id="5" name="Picture 4" descr="butterflysmall.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77200" y="626843"/>
            <a:ext cx="609600" cy="387096"/>
          </a:xfrm>
          <a:prstGeom prst="rect">
            <a:avLst/>
          </a:prstGeom>
        </p:spPr>
      </p:pic>
    </p:spTree>
    <p:extLst>
      <p:ext uri="{BB962C8B-B14F-4D97-AF65-F5344CB8AC3E}">
        <p14:creationId xmlns:p14="http://schemas.microsoft.com/office/powerpoint/2010/main" val="3512347668"/>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pic>
        <p:nvPicPr>
          <p:cNvPr id="4" name="Picture 3" descr="butterflysmall.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77200" y="717552"/>
            <a:ext cx="609600" cy="387096"/>
          </a:xfrm>
          <a:prstGeom prst="rect">
            <a:avLst/>
          </a:prstGeom>
        </p:spPr>
      </p:pic>
      <p:pic>
        <p:nvPicPr>
          <p:cNvPr id="5" name="Picture 4" descr="butterflysmall.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717552"/>
            <a:ext cx="609600" cy="387096"/>
          </a:xfrm>
          <a:prstGeom prst="rect">
            <a:avLst/>
          </a:prstGeom>
        </p:spPr>
      </p:pic>
      <p:pic>
        <p:nvPicPr>
          <p:cNvPr id="6" name="Picture 5"/>
          <p:cNvPicPr>
            <a:picLocks noChangeAspect="1"/>
          </p:cNvPicPr>
          <p:nvPr/>
        </p:nvPicPr>
        <p:blipFill>
          <a:blip r:embed="rId3"/>
          <a:stretch>
            <a:fillRect/>
          </a:stretch>
        </p:blipFill>
        <p:spPr>
          <a:xfrm>
            <a:off x="6426200" y="2267436"/>
            <a:ext cx="2260600" cy="2260600"/>
          </a:xfrm>
          <a:prstGeom prst="rect">
            <a:avLst/>
          </a:prstGeom>
          <a:ln>
            <a:solidFill>
              <a:schemeClr val="tx1"/>
            </a:solidFill>
          </a:ln>
          <a:effectLst>
            <a:outerShdw blurRad="292100" dist="139700" dir="2700000" algn="tl" rotWithShape="0">
              <a:srgbClr val="333333">
                <a:alpha val="65000"/>
              </a:srgbClr>
            </a:outerShdw>
          </a:effectLst>
        </p:spPr>
      </p:pic>
      <p:pic>
        <p:nvPicPr>
          <p:cNvPr id="7" name="Picture 6"/>
          <p:cNvPicPr>
            <a:picLocks noChangeAspect="1"/>
          </p:cNvPicPr>
          <p:nvPr/>
        </p:nvPicPr>
        <p:blipFill>
          <a:blip r:embed="rId4"/>
          <a:stretch>
            <a:fillRect/>
          </a:stretch>
        </p:blipFill>
        <p:spPr>
          <a:xfrm>
            <a:off x="3277347" y="528841"/>
            <a:ext cx="2260600" cy="2260600"/>
          </a:xfrm>
          <a:prstGeom prst="rect">
            <a:avLst/>
          </a:prstGeom>
          <a:ln>
            <a:solidFill>
              <a:schemeClr val="tx1"/>
            </a:solidFill>
          </a:ln>
          <a:effectLst>
            <a:outerShdw blurRad="292100" dist="139700" dir="2700000" algn="tl" rotWithShape="0">
              <a:srgbClr val="333333">
                <a:alpha val="65000"/>
              </a:srgbClr>
            </a:outerShdw>
          </a:effectLst>
        </p:spPr>
      </p:pic>
      <p:pic>
        <p:nvPicPr>
          <p:cNvPr id="8" name="Picture 7"/>
          <p:cNvPicPr>
            <a:picLocks noChangeAspect="1"/>
          </p:cNvPicPr>
          <p:nvPr/>
        </p:nvPicPr>
        <p:blipFill>
          <a:blip r:embed="rId5"/>
          <a:stretch>
            <a:fillRect/>
          </a:stretch>
        </p:blipFill>
        <p:spPr>
          <a:xfrm>
            <a:off x="3277347" y="4084473"/>
            <a:ext cx="2260600" cy="2260600"/>
          </a:xfrm>
          <a:prstGeom prst="rect">
            <a:avLst/>
          </a:prstGeom>
          <a:ln>
            <a:solidFill>
              <a:schemeClr val="tx1"/>
            </a:solidFill>
          </a:ln>
          <a:effectLst>
            <a:outerShdw blurRad="292100" dist="139700" dir="2700000" algn="tl" rotWithShape="0">
              <a:srgbClr val="333333">
                <a:alpha val="65000"/>
              </a:srgbClr>
            </a:outerShdw>
          </a:effectLst>
        </p:spPr>
      </p:pic>
      <p:pic>
        <p:nvPicPr>
          <p:cNvPr id="9" name="Picture 8"/>
          <p:cNvPicPr>
            <a:picLocks noChangeAspect="1"/>
          </p:cNvPicPr>
          <p:nvPr/>
        </p:nvPicPr>
        <p:blipFill>
          <a:blip r:embed="rId6"/>
          <a:stretch>
            <a:fillRect/>
          </a:stretch>
        </p:blipFill>
        <p:spPr>
          <a:xfrm>
            <a:off x="457200" y="2267436"/>
            <a:ext cx="2260600" cy="2260600"/>
          </a:xfrm>
          <a:prstGeom prst="rect">
            <a:avLst/>
          </a:prstGeom>
          <a:ln>
            <a:solidFill>
              <a:schemeClr val="tx1"/>
            </a:solidFill>
          </a:ln>
          <a:effectLst>
            <a:outerShdw blurRad="292100" dist="139700" dir="2700000" algn="tl" rotWithShape="0">
              <a:srgbClr val="333333">
                <a:alpha val="65000"/>
              </a:srgbClr>
            </a:outerShdw>
          </a:effectLst>
        </p:spPr>
      </p:pic>
      <p:pic>
        <p:nvPicPr>
          <p:cNvPr id="10" name="Picture 9" descr="butterflysmall.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5957977"/>
            <a:ext cx="609600" cy="387096"/>
          </a:xfrm>
          <a:prstGeom prst="rect">
            <a:avLst/>
          </a:prstGeom>
        </p:spPr>
      </p:pic>
      <p:pic>
        <p:nvPicPr>
          <p:cNvPr id="11" name="Picture 10" descr="butterflysmall.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77200" y="5957977"/>
            <a:ext cx="609600" cy="387096"/>
          </a:xfrm>
          <a:prstGeom prst="rect">
            <a:avLst/>
          </a:prstGeom>
        </p:spPr>
      </p:pic>
    </p:spTree>
    <p:extLst>
      <p:ext uri="{BB962C8B-B14F-4D97-AF65-F5344CB8AC3E}">
        <p14:creationId xmlns:p14="http://schemas.microsoft.com/office/powerpoint/2010/main" val="2384304590"/>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Ongoing Events</a:t>
            </a:r>
            <a:endParaRPr lang="en-US" dirty="0"/>
          </a:p>
        </p:txBody>
      </p:sp>
      <p:sp>
        <p:nvSpPr>
          <p:cNvPr id="3" name="Content Placeholder 2"/>
          <p:cNvSpPr>
            <a:spLocks noGrp="1"/>
          </p:cNvSpPr>
          <p:nvPr>
            <p:ph idx="1"/>
          </p:nvPr>
        </p:nvSpPr>
        <p:spPr>
          <a:xfrm>
            <a:off x="457200" y="1600200"/>
            <a:ext cx="8229600" cy="5052168"/>
          </a:xfrm>
        </p:spPr>
        <p:txBody>
          <a:bodyPr>
            <a:normAutofit/>
          </a:bodyPr>
          <a:lstStyle/>
          <a:p>
            <a:r>
              <a:rPr lang="en-US" b="1" dirty="0" smtClean="0"/>
              <a:t>Inquiry to Action Groups (</a:t>
            </a:r>
            <a:r>
              <a:rPr lang="en-US" b="1" dirty="0" err="1" smtClean="0"/>
              <a:t>ItAGs</a:t>
            </a:r>
            <a:r>
              <a:rPr lang="en-US" b="1" dirty="0" smtClean="0"/>
              <a:t>)</a:t>
            </a:r>
          </a:p>
          <a:p>
            <a:pPr lvl="1"/>
            <a:r>
              <a:rPr lang="en-US" dirty="0"/>
              <a:t>An </a:t>
            </a:r>
            <a:r>
              <a:rPr lang="en-US" dirty="0" err="1"/>
              <a:t>ItAG</a:t>
            </a:r>
            <a:r>
              <a:rPr lang="en-US" dirty="0"/>
              <a:t> is an Inquiry to Action Group. It is similar to a study group that comes together around a social justice issue or topic. </a:t>
            </a:r>
            <a:r>
              <a:rPr lang="en-US" dirty="0" err="1"/>
              <a:t>ItAGS</a:t>
            </a:r>
            <a:r>
              <a:rPr lang="en-US" dirty="0"/>
              <a:t> are usually small groups of educators, parents, students, activists, teaching artists, and community members. The goal of the </a:t>
            </a:r>
            <a:r>
              <a:rPr lang="en-US" dirty="0" err="1"/>
              <a:t>ItAGs</a:t>
            </a:r>
            <a:r>
              <a:rPr lang="en-US" dirty="0"/>
              <a:t> is to pursue a common inquiry on a social justice topic and create an action around this area of study. The group decides the focus and structure of the meetings. </a:t>
            </a:r>
            <a:r>
              <a:rPr lang="en-US" dirty="0" smtClean="0">
                <a:effectLst/>
              </a:rPr>
              <a:t> </a:t>
            </a:r>
          </a:p>
        </p:txBody>
      </p:sp>
      <p:pic>
        <p:nvPicPr>
          <p:cNvPr id="4" name="Picture 3" descr="butterflysmall.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77200" y="657079"/>
            <a:ext cx="609600" cy="387096"/>
          </a:xfrm>
          <a:prstGeom prst="rect">
            <a:avLst/>
          </a:prstGeom>
        </p:spPr>
      </p:pic>
      <p:pic>
        <p:nvPicPr>
          <p:cNvPr id="5" name="Picture 4" descr="butterflysmall.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657079"/>
            <a:ext cx="609600" cy="387096"/>
          </a:xfrm>
          <a:prstGeom prst="rect">
            <a:avLst/>
          </a:prstGeom>
        </p:spPr>
      </p:pic>
    </p:spTree>
    <p:extLst>
      <p:ext uri="{BB962C8B-B14F-4D97-AF65-F5344CB8AC3E}">
        <p14:creationId xmlns:p14="http://schemas.microsoft.com/office/powerpoint/2010/main" val="787713761"/>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Ongoing Events</a:t>
            </a:r>
            <a:endParaRPr lang="en-US" dirty="0"/>
          </a:p>
        </p:txBody>
      </p:sp>
      <p:sp>
        <p:nvSpPr>
          <p:cNvPr id="3" name="Content Placeholder 2"/>
          <p:cNvSpPr>
            <a:spLocks noGrp="1"/>
          </p:cNvSpPr>
          <p:nvPr>
            <p:ph idx="1"/>
          </p:nvPr>
        </p:nvSpPr>
        <p:spPr>
          <a:xfrm>
            <a:off x="457200" y="1550576"/>
            <a:ext cx="8229600" cy="4942945"/>
          </a:xfrm>
        </p:spPr>
        <p:txBody>
          <a:bodyPr>
            <a:normAutofit fontScale="70000" lnSpcReduction="20000"/>
          </a:bodyPr>
          <a:lstStyle/>
          <a:p>
            <a:r>
              <a:rPr lang="en-US" b="1" dirty="0" smtClean="0"/>
              <a:t>Book Clubs</a:t>
            </a:r>
          </a:p>
          <a:p>
            <a:pPr marL="457200" lvl="1" indent="0">
              <a:buNone/>
            </a:pPr>
            <a:r>
              <a:rPr lang="en-US" dirty="0"/>
              <a:t>We meet on the 2nd Tuesday (every other month) from 5:00-6:00pm at various locations to discuss books related to social justice &amp; education.</a:t>
            </a:r>
            <a:r>
              <a:rPr lang="en-US" dirty="0" smtClean="0">
                <a:effectLst/>
              </a:rPr>
              <a:t> </a:t>
            </a:r>
          </a:p>
          <a:p>
            <a:pPr marL="457200" lvl="1" indent="0">
              <a:buNone/>
            </a:pPr>
            <a:endParaRPr lang="en-US" dirty="0" smtClean="0">
              <a:effectLst/>
            </a:endParaRPr>
          </a:p>
          <a:p>
            <a:r>
              <a:rPr lang="en-US" b="1" dirty="0" smtClean="0"/>
              <a:t>Film Screenings</a:t>
            </a:r>
          </a:p>
          <a:p>
            <a:endParaRPr lang="en-US" b="1" dirty="0" smtClean="0"/>
          </a:p>
          <a:p>
            <a:r>
              <a:rPr lang="en-US" b="1" dirty="0" smtClean="0"/>
              <a:t>Co-sponsored events</a:t>
            </a:r>
          </a:p>
          <a:p>
            <a:pPr marL="0" indent="0">
              <a:buNone/>
            </a:pPr>
            <a:r>
              <a:rPr lang="en-US" dirty="0" smtClean="0"/>
              <a:t>	Throughout the year, ESJ co-sponsors events related to 	education 	and social justice. Recently, we co-sponsored a 	workshop at  	“holding courageous conversations” at the MO History Museum. </a:t>
            </a:r>
          </a:p>
          <a:p>
            <a:pPr marL="0" indent="0">
              <a:buNone/>
            </a:pPr>
            <a:endParaRPr lang="en-US" dirty="0" smtClean="0"/>
          </a:p>
          <a:p>
            <a:r>
              <a:rPr lang="en-US" b="1" dirty="0" smtClean="0"/>
              <a:t>Courageous Educator Award </a:t>
            </a:r>
          </a:p>
          <a:p>
            <a:pPr marL="0" indent="0">
              <a:buNone/>
            </a:pPr>
            <a:r>
              <a:rPr lang="en-US" dirty="0" smtClean="0"/>
              <a:t>	Each year, ESJ solicits nominations for the annual Courageous 	Educator Award to be announced at the conference. 	</a:t>
            </a:r>
            <a:r>
              <a:rPr lang="en-US" dirty="0" smtClean="0">
                <a:hlinkClick r:id="rId2"/>
              </a:rPr>
              <a:t>www.educatorsforsocialjustice.com</a:t>
            </a:r>
            <a:endParaRPr lang="en-US" dirty="0" smtClean="0"/>
          </a:p>
          <a:p>
            <a:pPr marL="0" indent="0">
              <a:buNone/>
            </a:pPr>
            <a:endParaRPr lang="en-US" dirty="0" smtClean="0"/>
          </a:p>
          <a:p>
            <a:pPr marL="0" indent="0">
              <a:buNone/>
            </a:pPr>
            <a:endParaRPr lang="en-US" dirty="0" smtClean="0"/>
          </a:p>
        </p:txBody>
      </p:sp>
      <p:pic>
        <p:nvPicPr>
          <p:cNvPr id="4" name="Picture 3" descr="butterflysmall.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77200" y="732670"/>
            <a:ext cx="609600" cy="387096"/>
          </a:xfrm>
          <a:prstGeom prst="rect">
            <a:avLst/>
          </a:prstGeom>
        </p:spPr>
      </p:pic>
      <p:pic>
        <p:nvPicPr>
          <p:cNvPr id="5" name="Picture 4" descr="butterflysmall.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200" y="732670"/>
            <a:ext cx="609600" cy="387096"/>
          </a:xfrm>
          <a:prstGeom prst="rect">
            <a:avLst/>
          </a:prstGeom>
        </p:spPr>
      </p:pic>
    </p:spTree>
    <p:extLst>
      <p:ext uri="{BB962C8B-B14F-4D97-AF65-F5344CB8AC3E}">
        <p14:creationId xmlns:p14="http://schemas.microsoft.com/office/powerpoint/2010/main" val="173451107"/>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10410"/>
          </a:xfrm>
        </p:spPr>
        <p:txBody>
          <a:bodyPr>
            <a:normAutofit fontScale="90000"/>
          </a:bodyPr>
          <a:lstStyle/>
          <a:p>
            <a:r>
              <a:rPr lang="en-US" dirty="0" smtClean="0"/>
              <a:t>Needs funds for your social justice initiative? Apply for the ESJ Grant!</a:t>
            </a:r>
            <a:endParaRPr lang="en-US" dirty="0"/>
          </a:p>
        </p:txBody>
      </p:sp>
      <p:sp>
        <p:nvSpPr>
          <p:cNvPr id="3" name="Content Placeholder 2"/>
          <p:cNvSpPr>
            <a:spLocks noGrp="1"/>
          </p:cNvSpPr>
          <p:nvPr>
            <p:ph idx="1"/>
          </p:nvPr>
        </p:nvSpPr>
        <p:spPr>
          <a:xfrm>
            <a:off x="317525" y="1678595"/>
            <a:ext cx="8482487" cy="5441024"/>
          </a:xfrm>
        </p:spPr>
        <p:txBody>
          <a:bodyPr>
            <a:normAutofit fontScale="55000" lnSpcReduction="20000"/>
          </a:bodyPr>
          <a:lstStyle/>
          <a:p>
            <a:pPr marL="0" indent="0">
              <a:buNone/>
            </a:pPr>
            <a:r>
              <a:rPr lang="en-US" sz="4000" dirty="0"/>
              <a:t>The Educators for Social Justice Grant </a:t>
            </a:r>
            <a:r>
              <a:rPr lang="en-US" sz="4000" dirty="0" smtClean="0"/>
              <a:t>of $300 will </a:t>
            </a:r>
            <a:r>
              <a:rPr lang="en-US" sz="4000" dirty="0"/>
              <a:t>be given annually to a social justice </a:t>
            </a:r>
            <a:r>
              <a:rPr lang="en-US" sz="4000" dirty="0" smtClean="0"/>
              <a:t>educator. </a:t>
            </a:r>
            <a:r>
              <a:rPr lang="en-US" sz="4000" dirty="0"/>
              <a:t>The grant will be used to support an educator-led initiative with an explicit social justice emphasis. The initiative may be classroom, school, or community based (e.g. a unit on environmental racism, supporting youth-led radio, art-based activism, a book study on peace education, etc.).</a:t>
            </a:r>
          </a:p>
          <a:p>
            <a:pPr marL="0" indent="0">
              <a:buNone/>
            </a:pPr>
            <a:r>
              <a:rPr lang="en-US" sz="4000" dirty="0"/>
              <a:t> </a:t>
            </a:r>
          </a:p>
          <a:p>
            <a:pPr marL="0" indent="0">
              <a:buNone/>
            </a:pPr>
            <a:r>
              <a:rPr lang="en-US" sz="4000" dirty="0"/>
              <a:t>The grant is inspired by the work of Mary Ann </a:t>
            </a:r>
            <a:r>
              <a:rPr lang="en-US" sz="4000" dirty="0" smtClean="0"/>
              <a:t>Kramer, one </a:t>
            </a:r>
            <a:r>
              <a:rPr lang="en-US" sz="4000" dirty="0"/>
              <a:t>of the founders of </a:t>
            </a:r>
            <a:r>
              <a:rPr lang="en-US" sz="4000" dirty="0" smtClean="0"/>
              <a:t>ESJ (</a:t>
            </a:r>
            <a:r>
              <a:rPr lang="en-US" sz="4000" dirty="0"/>
              <a:t>formerly known as the Literacy for Social Justice Teacher Research Group). She is a longtime civil and educational rights activist. She has provided vision to many groups and organizations working for peace, women's rights, and educational rights. </a:t>
            </a:r>
            <a:endParaRPr lang="en-US" sz="4000" dirty="0" smtClean="0"/>
          </a:p>
          <a:p>
            <a:pPr marL="0" indent="0">
              <a:buNone/>
            </a:pPr>
            <a:r>
              <a:rPr lang="en-US" sz="4000" dirty="0"/>
              <a:t> </a:t>
            </a:r>
          </a:p>
          <a:p>
            <a:pPr marL="0" indent="0">
              <a:buNone/>
            </a:pPr>
            <a:r>
              <a:rPr lang="en-US" sz="4000" dirty="0" smtClean="0"/>
              <a:t>Proposals are due May 1. Apply today! </a:t>
            </a:r>
            <a:br>
              <a:rPr lang="en-US" sz="4000" dirty="0" smtClean="0"/>
            </a:br>
            <a:r>
              <a:rPr lang="en-US" sz="4000" dirty="0" smtClean="0">
                <a:hlinkClick r:id="rId2"/>
              </a:rPr>
              <a:t>www.educatorsforsocialjustice.org</a:t>
            </a:r>
            <a:endParaRPr lang="en-US" sz="4000" dirty="0" smtClean="0"/>
          </a:p>
          <a:p>
            <a:pPr marL="0" indent="0">
              <a:buNone/>
            </a:pPr>
            <a:endParaRPr lang="en-US" sz="4000" dirty="0"/>
          </a:p>
          <a:p>
            <a:endParaRPr lang="en-US" dirty="0"/>
          </a:p>
        </p:txBody>
      </p:sp>
      <p:pic>
        <p:nvPicPr>
          <p:cNvPr id="5" name="Picture 4" descr="butterflysmall.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77200" y="5680503"/>
            <a:ext cx="609600" cy="387096"/>
          </a:xfrm>
          <a:prstGeom prst="rect">
            <a:avLst/>
          </a:prstGeom>
        </p:spPr>
      </p:pic>
    </p:spTree>
    <p:extLst>
      <p:ext uri="{BB962C8B-B14F-4D97-AF65-F5344CB8AC3E}">
        <p14:creationId xmlns:p14="http://schemas.microsoft.com/office/powerpoint/2010/main" val="3403366176"/>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pic>
        <p:nvPicPr>
          <p:cNvPr id="4" name="Picture 3" descr="butterflysmall.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717552"/>
            <a:ext cx="609600" cy="387096"/>
          </a:xfrm>
          <a:prstGeom prst="rect">
            <a:avLst/>
          </a:prstGeom>
        </p:spPr>
      </p:pic>
      <p:pic>
        <p:nvPicPr>
          <p:cNvPr id="5" name="Picture 4" descr="butterflysmall.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5996245"/>
            <a:ext cx="609600" cy="387096"/>
          </a:xfrm>
          <a:prstGeom prst="rect">
            <a:avLst/>
          </a:prstGeom>
        </p:spPr>
      </p:pic>
      <p:pic>
        <p:nvPicPr>
          <p:cNvPr id="6" name="Picture 5" descr="butterflysmall.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57022" y="5996245"/>
            <a:ext cx="609600" cy="387096"/>
          </a:xfrm>
          <a:prstGeom prst="rect">
            <a:avLst/>
          </a:prstGeom>
        </p:spPr>
      </p:pic>
      <p:pic>
        <p:nvPicPr>
          <p:cNvPr id="7" name="Picture 6" descr="butterflysmall.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57022" y="689552"/>
            <a:ext cx="609600" cy="387096"/>
          </a:xfrm>
          <a:prstGeom prst="rect">
            <a:avLst/>
          </a:prstGeom>
        </p:spPr>
      </p:pic>
      <p:pic>
        <p:nvPicPr>
          <p:cNvPr id="8" name="Picture 7"/>
          <p:cNvPicPr>
            <a:picLocks noChangeAspect="1"/>
          </p:cNvPicPr>
          <p:nvPr/>
        </p:nvPicPr>
        <p:blipFill>
          <a:blip r:embed="rId3"/>
          <a:stretch>
            <a:fillRect/>
          </a:stretch>
        </p:blipFill>
        <p:spPr>
          <a:xfrm>
            <a:off x="1475048" y="1202250"/>
            <a:ext cx="2260600" cy="2260600"/>
          </a:xfrm>
          <a:prstGeom prst="rect">
            <a:avLst/>
          </a:prstGeom>
          <a:ln>
            <a:solidFill>
              <a:schemeClr val="tx1"/>
            </a:solidFill>
          </a:ln>
          <a:effectLst>
            <a:outerShdw blurRad="292100" dist="139700" dir="2700000" algn="tl" rotWithShape="0">
              <a:srgbClr val="333333">
                <a:alpha val="65000"/>
              </a:srgbClr>
            </a:outerShdw>
          </a:effectLst>
        </p:spPr>
      </p:pic>
      <p:pic>
        <p:nvPicPr>
          <p:cNvPr id="9" name="Picture 8"/>
          <p:cNvPicPr>
            <a:picLocks noChangeAspect="1"/>
          </p:cNvPicPr>
          <p:nvPr/>
        </p:nvPicPr>
        <p:blipFill>
          <a:blip r:embed="rId4"/>
          <a:stretch>
            <a:fillRect/>
          </a:stretch>
        </p:blipFill>
        <p:spPr>
          <a:xfrm>
            <a:off x="2215943" y="3735645"/>
            <a:ext cx="2260600" cy="2260600"/>
          </a:xfrm>
          <a:prstGeom prst="rect">
            <a:avLst/>
          </a:prstGeom>
          <a:ln>
            <a:solidFill>
              <a:schemeClr val="tx1"/>
            </a:solidFill>
          </a:ln>
          <a:effectLst>
            <a:outerShdw blurRad="292100" dist="139700" dir="2700000" algn="tl" rotWithShape="0">
              <a:srgbClr val="333333">
                <a:alpha val="65000"/>
              </a:srgbClr>
            </a:outerShdw>
          </a:effectLst>
        </p:spPr>
      </p:pic>
      <p:pic>
        <p:nvPicPr>
          <p:cNvPr id="10" name="Picture 9"/>
          <p:cNvPicPr>
            <a:picLocks noChangeAspect="1"/>
          </p:cNvPicPr>
          <p:nvPr/>
        </p:nvPicPr>
        <p:blipFill>
          <a:blip r:embed="rId5"/>
          <a:stretch>
            <a:fillRect/>
          </a:stretch>
        </p:blipFill>
        <p:spPr>
          <a:xfrm>
            <a:off x="4694028" y="1202250"/>
            <a:ext cx="2260600" cy="2260600"/>
          </a:xfrm>
          <a:prstGeom prst="rect">
            <a:avLst/>
          </a:prstGeom>
          <a:ln>
            <a:solidFill>
              <a:schemeClr val="tx1"/>
            </a:solidFill>
          </a:ln>
          <a:effectLst>
            <a:outerShdw blurRad="292100" dist="139700" dir="2700000" algn="tl" rotWithShape="0">
              <a:srgbClr val="333333">
                <a:alpha val="65000"/>
              </a:srgbClr>
            </a:outerShdw>
          </a:effectLst>
        </p:spPr>
      </p:pic>
      <p:pic>
        <p:nvPicPr>
          <p:cNvPr id="11" name="Picture 10"/>
          <p:cNvPicPr>
            <a:picLocks noChangeAspect="1"/>
          </p:cNvPicPr>
          <p:nvPr/>
        </p:nvPicPr>
        <p:blipFill>
          <a:blip r:embed="rId6"/>
          <a:stretch>
            <a:fillRect/>
          </a:stretch>
        </p:blipFill>
        <p:spPr>
          <a:xfrm>
            <a:off x="5450042" y="3735645"/>
            <a:ext cx="2260600" cy="2260600"/>
          </a:xfrm>
          <a:prstGeom prst="rect">
            <a:avLst/>
          </a:prstGeom>
          <a:ln>
            <a:solidFill>
              <a:schemeClr val="tx1"/>
            </a:solid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781253686"/>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30560"/>
          </a:xfrm>
        </p:spPr>
        <p:txBody>
          <a:bodyPr/>
          <a:lstStyle/>
          <a:p>
            <a:r>
              <a:rPr lang="en-US" dirty="0" smtClean="0"/>
              <a:t>Research and Media Attention</a:t>
            </a:r>
            <a:endParaRPr lang="en-US" dirty="0"/>
          </a:p>
        </p:txBody>
      </p:sp>
      <p:pic>
        <p:nvPicPr>
          <p:cNvPr id="5" name="Picture 4" descr="butterflysmall.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6126163"/>
            <a:ext cx="609600" cy="387096"/>
          </a:xfrm>
          <a:prstGeom prst="rect">
            <a:avLst/>
          </a:prstGeom>
        </p:spPr>
      </p:pic>
      <p:pic>
        <p:nvPicPr>
          <p:cNvPr id="6" name="Picture 5" descr="butterflysmall.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77200" y="6126163"/>
            <a:ext cx="609600" cy="387096"/>
          </a:xfrm>
          <a:prstGeom prst="rect">
            <a:avLst/>
          </a:prstGeom>
        </p:spPr>
      </p:pic>
      <p:pic>
        <p:nvPicPr>
          <p:cNvPr id="8" name="Picture 7" descr="Book Cover Designing Socially Just Learning Communities Rogers%2c Mosley &amp; Kramer.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00495" y="1268765"/>
            <a:ext cx="2273808" cy="3480816"/>
          </a:xfrm>
          <a:prstGeom prst="rect">
            <a:avLst/>
          </a:prstGeom>
          <a:ln>
            <a:solidFill>
              <a:srgbClr val="000000"/>
            </a:solidFill>
          </a:ln>
          <a:effectLst>
            <a:outerShdw blurRad="292100" dist="139700" dir="2700000" algn="tl" rotWithShape="0">
              <a:srgbClr val="333333">
                <a:alpha val="65000"/>
              </a:srgbClr>
            </a:outerShdw>
          </a:effectLst>
        </p:spPr>
      </p:pic>
      <p:sp>
        <p:nvSpPr>
          <p:cNvPr id="4" name="TextBox 3"/>
          <p:cNvSpPr txBox="1"/>
          <p:nvPr/>
        </p:nvSpPr>
        <p:spPr>
          <a:xfrm>
            <a:off x="1066800" y="5022837"/>
            <a:ext cx="7087718" cy="1477328"/>
          </a:xfrm>
          <a:prstGeom prst="rect">
            <a:avLst/>
          </a:prstGeom>
          <a:noFill/>
        </p:spPr>
        <p:txBody>
          <a:bodyPr wrap="square" rtlCol="0">
            <a:spAutoFit/>
          </a:bodyPr>
          <a:lstStyle/>
          <a:p>
            <a:r>
              <a:rPr lang="en-US" dirty="0"/>
              <a:t>The Literacy for Social Justice Teacher Research Group (2005). The Long Haul: Professional Development as Social Change. </a:t>
            </a:r>
            <a:r>
              <a:rPr lang="en-US" i="1" dirty="0"/>
              <a:t>Language Arts, 82</a:t>
            </a:r>
            <a:r>
              <a:rPr lang="en-US" dirty="0"/>
              <a:t>(5), 347-358.</a:t>
            </a:r>
          </a:p>
          <a:p>
            <a:r>
              <a:rPr lang="en-US" dirty="0"/>
              <a:t> </a:t>
            </a:r>
          </a:p>
          <a:p>
            <a:endParaRPr lang="en-US" dirty="0"/>
          </a:p>
        </p:txBody>
      </p:sp>
    </p:spTree>
    <p:extLst>
      <p:ext uri="{BB962C8B-B14F-4D97-AF65-F5344CB8AC3E}">
        <p14:creationId xmlns:p14="http://schemas.microsoft.com/office/powerpoint/2010/main" val="116204473"/>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A Retrospective Look at Ten Years of Educating for Change</a:t>
            </a:r>
            <a:endParaRPr lang="en-US" dirty="0"/>
          </a:p>
        </p:txBody>
      </p:sp>
      <p:sp>
        <p:nvSpPr>
          <p:cNvPr id="3" name="Content Placeholder 2"/>
          <p:cNvSpPr>
            <a:spLocks noGrp="1"/>
          </p:cNvSpPr>
          <p:nvPr>
            <p:ph idx="1"/>
          </p:nvPr>
        </p:nvSpPr>
        <p:spPr>
          <a:xfrm>
            <a:off x="457200" y="1600200"/>
            <a:ext cx="8229600" cy="4855278"/>
          </a:xfrm>
        </p:spPr>
        <p:txBody>
          <a:bodyPr>
            <a:normAutofit fontScale="55000" lnSpcReduction="20000"/>
          </a:bodyPr>
          <a:lstStyle/>
          <a:p>
            <a:pPr marL="0" indent="0">
              <a:buNone/>
            </a:pPr>
            <a:endParaRPr lang="en-US" dirty="0"/>
          </a:p>
          <a:p>
            <a:pPr marL="0" indent="0">
              <a:buNone/>
            </a:pPr>
            <a:r>
              <a:rPr lang="en-US" sz="4000" b="1" dirty="0"/>
              <a:t>1</a:t>
            </a:r>
            <a:r>
              <a:rPr lang="en-US" sz="4000" b="1" baseline="30000" dirty="0"/>
              <a:t>st</a:t>
            </a:r>
            <a:r>
              <a:rPr lang="en-US" sz="4000" b="1" dirty="0"/>
              <a:t> Annual Educating for Change Curriculum Fair, May 14, 2005</a:t>
            </a:r>
            <a:endParaRPr lang="en-US" sz="4000" dirty="0"/>
          </a:p>
          <a:p>
            <a:pPr marL="0" indent="0">
              <a:buNone/>
            </a:pPr>
            <a:r>
              <a:rPr lang="en-US" sz="4000" b="1" i="1" dirty="0"/>
              <a:t>Featured Speakers:</a:t>
            </a:r>
            <a:r>
              <a:rPr lang="en-US" sz="4000" i="1" dirty="0"/>
              <a:t> Bob Peterson, Rethinking Schools &amp; Kenya </a:t>
            </a:r>
            <a:r>
              <a:rPr lang="en-US" sz="4000" i="1" dirty="0" err="1"/>
              <a:t>Ajanku</a:t>
            </a:r>
            <a:r>
              <a:rPr lang="en-US" sz="4000" i="1" dirty="0"/>
              <a:t>, Africa Alive</a:t>
            </a:r>
            <a:endParaRPr lang="en-US" sz="4000" dirty="0"/>
          </a:p>
          <a:p>
            <a:pPr marL="0" indent="0">
              <a:buNone/>
            </a:pPr>
            <a:r>
              <a:rPr lang="en-US" sz="4000" dirty="0"/>
              <a:t> </a:t>
            </a:r>
          </a:p>
          <a:p>
            <a:pPr marL="0" indent="0">
              <a:buNone/>
            </a:pPr>
            <a:r>
              <a:rPr lang="en-US" sz="4000" b="1" dirty="0"/>
              <a:t>2</a:t>
            </a:r>
            <a:r>
              <a:rPr lang="en-US" sz="4000" b="1" baseline="30000" dirty="0"/>
              <a:t>nd</a:t>
            </a:r>
            <a:r>
              <a:rPr lang="en-US" sz="4000" b="1" dirty="0"/>
              <a:t> Annual Educating for Change Curriculum Fair, September 30, 2006</a:t>
            </a:r>
            <a:endParaRPr lang="en-US" sz="4000" dirty="0"/>
          </a:p>
          <a:p>
            <a:pPr marL="0" indent="0">
              <a:buNone/>
            </a:pPr>
            <a:r>
              <a:rPr lang="en-US" sz="4000" dirty="0"/>
              <a:t>“Immigrant and Refugee Rights in the Context of Racial Justice”</a:t>
            </a:r>
          </a:p>
          <a:p>
            <a:pPr marL="0" indent="0">
              <a:buNone/>
            </a:pPr>
            <a:r>
              <a:rPr lang="en-US" sz="4000" b="1" i="1" dirty="0"/>
              <a:t>Featured Speaker:</a:t>
            </a:r>
            <a:r>
              <a:rPr lang="en-US" sz="4000" i="1" dirty="0"/>
              <a:t> Jesus Macarena-Avila, Chicago based artist and activist</a:t>
            </a:r>
            <a:endParaRPr lang="en-US" sz="4000" dirty="0"/>
          </a:p>
          <a:p>
            <a:pPr marL="0" indent="0">
              <a:buNone/>
            </a:pPr>
            <a:r>
              <a:rPr lang="en-US" sz="4000" dirty="0"/>
              <a:t> </a:t>
            </a:r>
          </a:p>
          <a:p>
            <a:pPr marL="0" indent="0">
              <a:buNone/>
            </a:pPr>
            <a:r>
              <a:rPr lang="en-US" sz="4000" b="1" dirty="0"/>
              <a:t>3</a:t>
            </a:r>
            <a:r>
              <a:rPr lang="en-US" sz="4000" b="1" baseline="30000" dirty="0"/>
              <a:t>rd</a:t>
            </a:r>
            <a:r>
              <a:rPr lang="en-US" sz="4000" b="1" dirty="0"/>
              <a:t> Annual Educating for Change Curriculum Fair, September 29, 2007</a:t>
            </a:r>
            <a:endParaRPr lang="en-US" sz="4000" dirty="0"/>
          </a:p>
          <a:p>
            <a:pPr marL="0" indent="0">
              <a:buNone/>
            </a:pPr>
            <a:r>
              <a:rPr lang="en-US" sz="4000" dirty="0"/>
              <a:t>“Peace Education”</a:t>
            </a:r>
          </a:p>
          <a:p>
            <a:pPr marL="0" indent="0">
              <a:buNone/>
            </a:pPr>
            <a:r>
              <a:rPr lang="en-US" sz="4000" b="1" i="1" dirty="0"/>
              <a:t>Featured Speakers:</a:t>
            </a:r>
            <a:r>
              <a:rPr lang="en-US" sz="4000" i="1" dirty="0"/>
              <a:t> Parkway Peace High School, Philadelphia </a:t>
            </a:r>
            <a:r>
              <a:rPr lang="en-US" sz="4000" dirty="0"/>
              <a:t> </a:t>
            </a:r>
          </a:p>
        </p:txBody>
      </p:sp>
      <p:pic>
        <p:nvPicPr>
          <p:cNvPr id="5" name="Picture 4" descr="butterflysmall.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6800" y="1030542"/>
            <a:ext cx="609600" cy="387096"/>
          </a:xfrm>
          <a:prstGeom prst="rect">
            <a:avLst/>
          </a:prstGeom>
        </p:spPr>
      </p:pic>
      <p:pic>
        <p:nvPicPr>
          <p:cNvPr id="6" name="Picture 5" descr="butterflysmall.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98614" y="1030542"/>
            <a:ext cx="609600" cy="387096"/>
          </a:xfrm>
          <a:prstGeom prst="rect">
            <a:avLst/>
          </a:prstGeom>
        </p:spPr>
      </p:pic>
    </p:spTree>
    <p:extLst>
      <p:ext uri="{BB962C8B-B14F-4D97-AF65-F5344CB8AC3E}">
        <p14:creationId xmlns:p14="http://schemas.microsoft.com/office/powerpoint/2010/main" val="3223073667"/>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626</TotalTime>
  <Words>477</Words>
  <Application>Microsoft Macintosh PowerPoint</Application>
  <PresentationFormat>On-screen Show (4:3)</PresentationFormat>
  <Paragraphs>74</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EDUCATORS FOR SOCIAL JUSTICE</vt:lpstr>
      <vt:lpstr>Mission</vt:lpstr>
      <vt:lpstr>PowerPoint Presentation</vt:lpstr>
      <vt:lpstr>Ongoing Events</vt:lpstr>
      <vt:lpstr>Ongoing Events</vt:lpstr>
      <vt:lpstr>Needs funds for your social justice initiative? Apply for the ESJ Grant!</vt:lpstr>
      <vt:lpstr>PowerPoint Presentation</vt:lpstr>
      <vt:lpstr>Research and Media Attention</vt:lpstr>
      <vt:lpstr>A Retrospective Look at Ten Years of Educating for Change</vt:lpstr>
      <vt:lpstr>PowerPoint Presentation</vt:lpstr>
      <vt:lpstr>PowerPoint Presentation</vt:lpstr>
      <vt:lpstr>PowerPoint Presentation</vt:lpstr>
      <vt:lpstr>Interested in becoming more involved with ESJ?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Kate O'Brien</dc:creator>
  <cp:lastModifiedBy>Genevieve Caffrey</cp:lastModifiedBy>
  <cp:revision>19</cp:revision>
  <cp:lastPrinted>2016-02-25T16:12:59Z</cp:lastPrinted>
  <dcterms:created xsi:type="dcterms:W3CDTF">2016-02-24T16:56:14Z</dcterms:created>
  <dcterms:modified xsi:type="dcterms:W3CDTF">2017-04-06T16:06:25Z</dcterms:modified>
</cp:coreProperties>
</file>